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7C8F-32DB-4E98-9DEE-BDEA45316417}" type="datetimeFigureOut">
              <a:rPr lang="ar-IQ" smtClean="0"/>
              <a:pPr/>
              <a:t>09/04/1444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D3BF3-538A-4C7B-981E-508632B0F5A3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4338" name="Picture 2" descr="MAGNAWAVING MEGAESOPHAGUS IN ANIMALS - MagnaWave"/>
          <p:cNvPicPr>
            <a:picLocks noChangeAspect="1" noChangeArrowheads="1"/>
          </p:cNvPicPr>
          <p:nvPr/>
        </p:nvPicPr>
        <p:blipFill>
          <a:blip r:embed="rId2"/>
          <a:srcRect t="29118" b="16176"/>
          <a:stretch>
            <a:fillRect/>
          </a:stretch>
        </p:blipFill>
        <p:spPr bwMode="auto">
          <a:xfrm>
            <a:off x="26207" y="-24"/>
            <a:ext cx="9332139" cy="6858000"/>
          </a:xfrm>
          <a:prstGeom prst="rect">
            <a:avLst/>
          </a:prstGeom>
          <a:noFill/>
        </p:spPr>
      </p:pic>
      <p:sp>
        <p:nvSpPr>
          <p:cNvPr id="6" name="عنوان 1"/>
          <p:cNvSpPr>
            <a:spLocks noGrp="1"/>
          </p:cNvSpPr>
          <p:nvPr>
            <p:ph type="ctrTitle"/>
          </p:nvPr>
        </p:nvSpPr>
        <p:spPr>
          <a:xfrm>
            <a:off x="-285784" y="0"/>
            <a:ext cx="7772400" cy="1470025"/>
          </a:xfrm>
        </p:spPr>
        <p:txBody>
          <a:bodyPr/>
          <a:lstStyle/>
          <a:p>
            <a:r>
              <a:rPr lang="en-US" dirty="0" err="1"/>
              <a:t>Esophagostomy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57428"/>
          </a:xfrm>
        </p:spPr>
        <p:txBody>
          <a:bodyPr/>
          <a:lstStyle/>
          <a:p>
            <a:pPr lvl="0" algn="l" rtl="0"/>
            <a:r>
              <a:rPr lang="en-US" dirty="0"/>
              <a:t>the operation area should be flushed with solution containing broad spectrum antibiotics </a:t>
            </a:r>
          </a:p>
          <a:p>
            <a:pPr lvl="0" algn="l" rtl="0"/>
            <a:r>
              <a:rPr lang="en-US" dirty="0"/>
              <a:t>the skin is sutured by simple interrupted pattern </a:t>
            </a:r>
          </a:p>
          <a:p>
            <a:pPr algn="l" rtl="0">
              <a:buNone/>
            </a:pPr>
            <a:endParaRPr lang="en-US" dirty="0"/>
          </a:p>
        </p:txBody>
      </p:sp>
      <p:pic>
        <p:nvPicPr>
          <p:cNvPr id="4098" name="Picture 2" descr="frazier suction tip | Suction Units and Tips | Clinical Equipment and  Training Aids | Catalogue | Veterinary Instrumentation Lt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357562"/>
            <a:ext cx="4478166" cy="3000372"/>
          </a:xfrm>
          <a:prstGeom prst="rect">
            <a:avLst/>
          </a:prstGeom>
          <a:noFill/>
        </p:spPr>
      </p:pic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2400288" cy="5825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Surgical procedure</a:t>
            </a:r>
            <a:endParaRPr lang="ar-IQ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the structures you found in </a:t>
            </a:r>
            <a:r>
              <a:rPr lang="en-US" b="1" dirty="0" err="1" smtClean="0"/>
              <a:t>esophagostomy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endParaRPr lang="en-US" dirty="0"/>
          </a:p>
          <a:p>
            <a:pPr lvl="0" algn="l" rtl="0"/>
            <a:r>
              <a:rPr lang="en-US" b="1" dirty="0"/>
              <a:t>skin </a:t>
            </a:r>
            <a:endParaRPr lang="en-US" dirty="0"/>
          </a:p>
          <a:p>
            <a:pPr lvl="0" algn="l" rtl="0"/>
            <a:r>
              <a:rPr lang="en-US" b="1" dirty="0" err="1"/>
              <a:t>cutaneous</a:t>
            </a:r>
            <a:r>
              <a:rPr lang="en-US" b="1" dirty="0"/>
              <a:t> muscles</a:t>
            </a:r>
            <a:endParaRPr lang="en-US" dirty="0"/>
          </a:p>
          <a:p>
            <a:pPr lvl="0" algn="l" rtl="0"/>
            <a:r>
              <a:rPr lang="en-US" b="1" dirty="0" err="1"/>
              <a:t>sternomandibular</a:t>
            </a:r>
            <a:r>
              <a:rPr lang="en-US" b="1" dirty="0"/>
              <a:t> muscles </a:t>
            </a:r>
            <a:endParaRPr lang="en-US" dirty="0"/>
          </a:p>
          <a:p>
            <a:pPr lvl="0" algn="l" rtl="0"/>
            <a:r>
              <a:rPr lang="en-US" b="1" dirty="0"/>
              <a:t>jugular vein </a:t>
            </a:r>
            <a:endParaRPr lang="en-US" dirty="0"/>
          </a:p>
          <a:p>
            <a:pPr lvl="0" algn="l" rtl="0"/>
            <a:r>
              <a:rPr lang="en-US" b="1" dirty="0" err="1"/>
              <a:t>vagus</a:t>
            </a:r>
            <a:r>
              <a:rPr lang="en-US" b="1" dirty="0"/>
              <a:t> nerve </a:t>
            </a:r>
            <a:endParaRPr lang="en-US" dirty="0"/>
          </a:p>
          <a:p>
            <a:pPr lvl="0" algn="l" rtl="0"/>
            <a:r>
              <a:rPr lang="en-US" b="1" dirty="0"/>
              <a:t>carotid artery </a:t>
            </a:r>
            <a:endParaRPr lang="en-US" dirty="0"/>
          </a:p>
          <a:p>
            <a:pPr lvl="0" algn="l" rtl="0"/>
            <a:r>
              <a:rPr lang="en-US" b="1" dirty="0"/>
              <a:t>recurrent nerve </a:t>
            </a:r>
            <a:endParaRPr lang="en-US" dirty="0"/>
          </a:p>
          <a:p>
            <a:pPr lvl="0" algn="l" rtl="0"/>
            <a:r>
              <a:rPr lang="en-US" b="1" dirty="0"/>
              <a:t>trachea </a:t>
            </a:r>
            <a:endParaRPr lang="en-US" dirty="0"/>
          </a:p>
          <a:p>
            <a:pPr algn="l" rtl="0"/>
            <a:r>
              <a:rPr lang="en-US" b="1" dirty="0"/>
              <a:t>esophagus</a:t>
            </a:r>
            <a:endParaRPr lang="ar-IQ" dirty="0"/>
          </a:p>
        </p:txBody>
      </p:sp>
      <p:pic>
        <p:nvPicPr>
          <p:cNvPr id="3074" name="Picture 2" descr="Ventral Neck Flashcards | Memor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31361"/>
            <a:ext cx="4264430" cy="4898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post operative care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2328865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/>
              <a:t> </a:t>
            </a:r>
            <a:endParaRPr lang="en-US" dirty="0"/>
          </a:p>
          <a:p>
            <a:pPr lvl="0" algn="l" rtl="0"/>
            <a:r>
              <a:rPr lang="en-US" b="1" dirty="0"/>
              <a:t>systemic antibiotics (</a:t>
            </a:r>
            <a:r>
              <a:rPr lang="en-US" b="1" dirty="0" err="1"/>
              <a:t>penstrept</a:t>
            </a:r>
            <a:r>
              <a:rPr lang="en-US" b="1" dirty="0"/>
              <a:t>): 10000-20000 IU/kg body weight for 3 days post operatively </a:t>
            </a:r>
            <a:endParaRPr lang="en-US" dirty="0"/>
          </a:p>
          <a:p>
            <a:pPr lvl="0" algn="l" rtl="0"/>
            <a:r>
              <a:rPr lang="en-US" b="1" dirty="0"/>
              <a:t>keep the animal on fluid therapy at least 4 days and then soft fluid are given to the animal and semi sold food in the thirds week and forth week </a:t>
            </a:r>
            <a:endParaRPr lang="en-US" dirty="0"/>
          </a:p>
        </p:txBody>
      </p:sp>
      <p:pic>
        <p:nvPicPr>
          <p:cNvPr id="2050" name="Picture 2" descr="Fluid therapy_Animals"/>
          <p:cNvPicPr>
            <a:picLocks noChangeAspect="1" noChangeArrowheads="1"/>
          </p:cNvPicPr>
          <p:nvPr/>
        </p:nvPicPr>
        <p:blipFill>
          <a:blip r:embed="rId2"/>
          <a:srcRect t="9115" b="17968"/>
          <a:stretch>
            <a:fillRect/>
          </a:stretch>
        </p:blipFill>
        <p:spPr bwMode="auto">
          <a:xfrm>
            <a:off x="785786" y="3643314"/>
            <a:ext cx="5314936" cy="290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complications: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endParaRPr lang="en-US" dirty="0"/>
          </a:p>
          <a:p>
            <a:pPr lvl="0" algn="l" rtl="0"/>
            <a:r>
              <a:rPr lang="en-US" b="1" dirty="0"/>
              <a:t>constricting scar at the site of incision </a:t>
            </a:r>
            <a:endParaRPr lang="en-US" dirty="0"/>
          </a:p>
          <a:p>
            <a:pPr lvl="0" algn="l" rtl="0"/>
            <a:r>
              <a:rPr lang="en-US" b="1" dirty="0"/>
              <a:t>esophageal fistula </a:t>
            </a:r>
            <a:endParaRPr lang="en-US" dirty="0"/>
          </a:p>
          <a:p>
            <a:pPr lvl="0" algn="l" rtl="0"/>
            <a:r>
              <a:rPr lang="en-US" b="1" dirty="0"/>
              <a:t>hemorrhage </a:t>
            </a:r>
            <a:endParaRPr lang="en-US" dirty="0"/>
          </a:p>
          <a:p>
            <a:pPr lvl="0" algn="l" rtl="0"/>
            <a:r>
              <a:rPr lang="en-US" b="1" dirty="0"/>
              <a:t>infection </a:t>
            </a:r>
            <a:endParaRPr lang="en-US" dirty="0"/>
          </a:p>
          <a:p>
            <a:pPr algn="l" rtl="0">
              <a:buNone/>
            </a:pPr>
            <a:endParaRPr lang="ar-IQ" dirty="0"/>
          </a:p>
        </p:txBody>
      </p:sp>
      <p:pic>
        <p:nvPicPr>
          <p:cNvPr id="1026" name="Picture 2" descr="Download Latest HD Wallpapers of , Tv Shows, Complic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690982"/>
            <a:ext cx="5067229" cy="3167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5602" name="Picture 2" descr="Thank you! for! listening !"/>
          <p:cNvPicPr>
            <a:picLocks noChangeAspect="1" noChangeArrowheads="1"/>
          </p:cNvPicPr>
          <p:nvPr/>
        </p:nvPicPr>
        <p:blipFill>
          <a:blip r:embed="rId2"/>
          <a:srcRect l="3213" r="4390" b="14773"/>
          <a:stretch>
            <a:fillRect/>
          </a:stretch>
        </p:blipFill>
        <p:spPr bwMode="auto">
          <a:xfrm>
            <a:off x="0" y="142852"/>
            <a:ext cx="904878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Indication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214422"/>
            <a:ext cx="5715040" cy="2828932"/>
          </a:xfrm>
        </p:spPr>
        <p:txBody>
          <a:bodyPr>
            <a:normAutofit fontScale="85000" lnSpcReduction="10000"/>
          </a:bodyPr>
          <a:lstStyle/>
          <a:p>
            <a:pPr lvl="0" algn="l" rtl="0">
              <a:buNone/>
            </a:pPr>
            <a:r>
              <a:rPr lang="en-US" dirty="0" smtClean="0"/>
              <a:t>1. foreign </a:t>
            </a:r>
            <a:r>
              <a:rPr lang="en-US" dirty="0"/>
              <a:t>bodies (potatoes, turnips…</a:t>
            </a:r>
            <a:r>
              <a:rPr lang="en-US" dirty="0" err="1"/>
              <a:t>ect</a:t>
            </a:r>
            <a:r>
              <a:rPr lang="en-US" dirty="0"/>
              <a:t>) in horses and cattle lodged in the cervical part of the esophagus…….in dogs and cats bones are lodged in the cervical and thoracic parts of the esophagus.</a:t>
            </a:r>
          </a:p>
          <a:p>
            <a:pPr lvl="0" algn="l" rtl="0">
              <a:buNone/>
            </a:pPr>
            <a:r>
              <a:rPr lang="en-US" dirty="0" smtClean="0"/>
              <a:t>2. esophageal </a:t>
            </a:r>
            <a:r>
              <a:rPr lang="en-US" dirty="0" err="1"/>
              <a:t>diverticula's</a:t>
            </a:r>
            <a:r>
              <a:rPr lang="en-US" dirty="0"/>
              <a:t>.</a:t>
            </a:r>
          </a:p>
          <a:p>
            <a:pPr algn="l" rtl="0"/>
            <a:endParaRPr lang="ar-IQ" dirty="0"/>
          </a:p>
        </p:txBody>
      </p:sp>
      <p:pic>
        <p:nvPicPr>
          <p:cNvPr id="4" name="صورة 3" descr="C:\Users\dell\Desktop\db1a95e07f9b2553ee7e0cf03fcfd18d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57166"/>
            <a:ext cx="321467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Esophagus | Veterian K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19550"/>
            <a:ext cx="3219450" cy="2838450"/>
          </a:xfrm>
          <a:prstGeom prst="rect">
            <a:avLst/>
          </a:prstGeom>
          <a:noFill/>
        </p:spPr>
      </p:pic>
      <p:sp>
        <p:nvSpPr>
          <p:cNvPr id="12290" name="AutoShape 2" descr="https://static.wixstatic.com/media/10ba68_da69e69848e8c74b54ab6423377a79d8.jpg/v1/fill/w_537,h_430,al_c,q_80,usm_0.66_1.00_0.01/10ba68_da69e69848e8c74b54ab6423377a79d8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2292" name="AutoShape 4" descr="https://static.wixstatic.com/media/10ba68_da69e69848e8c74b54ab6423377a79d8.jpg/v1/fill/w_537,h_430,al_c,q_80,usm_0.66_1.00_0.01/10ba68_da69e69848e8c74b54ab6423377a79d8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2294" name="AutoShape 6" descr="C:\Users\dell\Desktop\10ba68_da69e69848e8c74b54ab6423377a79d8.web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صورة 3" descr="Epiphrenic and Mid-Esophageal Diverticula | SpringerLin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92922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s://o.quizlet.com/t2Uo9ln5lOPHI5QXV12OH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351937" cy="3028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operation procedure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US" dirty="0" smtClean="0"/>
              <a:t>the </a:t>
            </a:r>
            <a:r>
              <a:rPr lang="en-US" dirty="0"/>
              <a:t>operation is performed from the left side of the neck or from the site of the foreign body  in recumbent position under general anesthesia </a:t>
            </a:r>
          </a:p>
          <a:p>
            <a:pPr algn="l"/>
            <a:endParaRPr lang="ar-IQ" dirty="0"/>
          </a:p>
        </p:txBody>
      </p:sp>
      <p:pic>
        <p:nvPicPr>
          <p:cNvPr id="10242" name="Picture 2" descr="https://www.rvc.ac.uk/review/Dentistry/Media/Workplace_Media/bigger_pics/vent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63641"/>
            <a:ext cx="4429156" cy="2796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blood vessels of the esophagus </a:t>
            </a:r>
            <a:endParaRPr lang="ar-IQ" dirty="0"/>
          </a:p>
        </p:txBody>
      </p:sp>
      <p:pic>
        <p:nvPicPr>
          <p:cNvPr id="9218" name="Picture 2" descr="Oesophagus , sites of constrictions, arterial supply and venous drainage ,  Anatomy 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4291015" cy="4929222"/>
          </a:xfrm>
          <a:prstGeom prst="rect">
            <a:avLst/>
          </a:prstGeom>
          <a:noFill/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-32" y="1600201"/>
            <a:ext cx="5286412" cy="37576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cervical portion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cranial and caudal thyroid arteries and esophageal branch of carotids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thoracic portion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bronchesophageal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artery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ventral portion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left gastric artery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IQ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71470" y="-24"/>
            <a:ext cx="2400288" cy="5825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Surgical procedure</a:t>
            </a:r>
            <a:endParaRPr lang="ar-IQ" sz="2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3000396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dirty="0"/>
              <a:t>the site of operation clipped , shaved , and disinfected </a:t>
            </a:r>
          </a:p>
          <a:p>
            <a:pPr lvl="0" algn="l" rtl="0"/>
            <a:r>
              <a:rPr lang="en-US" dirty="0"/>
              <a:t>10-20 cm long incision should be made longitudinally in the jugular groove </a:t>
            </a:r>
          </a:p>
          <a:p>
            <a:pPr lvl="0" algn="l" rtl="0"/>
            <a:r>
              <a:rPr lang="en-US" dirty="0"/>
              <a:t>the skin incision should be made between the jugular vein and the edge of </a:t>
            </a:r>
            <a:r>
              <a:rPr lang="en-US" dirty="0" err="1"/>
              <a:t>sternomandibular</a:t>
            </a:r>
            <a:r>
              <a:rPr lang="en-US" dirty="0"/>
              <a:t> muscle far away from the carotid artery </a:t>
            </a:r>
          </a:p>
          <a:p>
            <a:pPr algn="l"/>
            <a:endParaRPr lang="ar-IQ" dirty="0"/>
          </a:p>
        </p:txBody>
      </p:sp>
      <p:pic>
        <p:nvPicPr>
          <p:cNvPr id="8194" name="Picture 2" descr="https://www.researchgate.net/profile/Valentine-Martle/publication/289488823/figure/fig9/AS:314899080204293@1452089199726/Locations-of-the-ventral-and-dorsal-incisions-marked-in-red-in-a-dog_W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86190"/>
            <a:ext cx="4630867" cy="3071810"/>
          </a:xfrm>
          <a:prstGeom prst="rect">
            <a:avLst/>
          </a:prstGeom>
          <a:noFill/>
        </p:spPr>
      </p:pic>
      <p:cxnSp>
        <p:nvCxnSpPr>
          <p:cNvPr id="6" name="رابط كسهم مستقيم 5"/>
          <p:cNvCxnSpPr/>
          <p:nvPr/>
        </p:nvCxnSpPr>
        <p:spPr>
          <a:xfrm>
            <a:off x="5500694" y="5143512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642917"/>
            <a:ext cx="8715436" cy="2214579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dirty="0"/>
              <a:t>incision is continued through the </a:t>
            </a:r>
            <a:r>
              <a:rPr lang="en-US" dirty="0" err="1"/>
              <a:t>cutaneous</a:t>
            </a:r>
            <a:r>
              <a:rPr lang="en-US" dirty="0"/>
              <a:t> muscles and blunt dissection is used until reach to the lateral surface of the trachea </a:t>
            </a:r>
          </a:p>
          <a:p>
            <a:pPr algn="l" rtl="0"/>
            <a:r>
              <a:rPr lang="en-US" dirty="0"/>
              <a:t>the esophagus is recognized by stomach tube , it is pale reddish color </a:t>
            </a:r>
            <a:endParaRPr lang="ar-IQ" dirty="0"/>
          </a:p>
        </p:txBody>
      </p:sp>
      <p:pic>
        <p:nvPicPr>
          <p:cNvPr id="7170" name="Picture 2" descr="Surgery of the Esophagus and Stomach - WSAVA2009 - V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071810"/>
            <a:ext cx="4771762" cy="3571900"/>
          </a:xfrm>
          <a:prstGeom prst="rect">
            <a:avLst/>
          </a:prstGeom>
          <a:noFill/>
        </p:spPr>
      </p:pic>
      <p:pic>
        <p:nvPicPr>
          <p:cNvPr id="7172" name="Picture 4" descr="Respiratory system of a dog | Dog anatomy, Animal medicine, Vet medic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4196"/>
            <a:ext cx="4124325" cy="3648076"/>
          </a:xfrm>
          <a:prstGeom prst="rect">
            <a:avLst/>
          </a:prstGeom>
          <a:noFill/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2400288" cy="5825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Surgical procedure</a:t>
            </a:r>
            <a:endParaRPr lang="ar-IQ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000264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dirty="0"/>
              <a:t>the esophagus is opened longitudinally to allow the remove of the foreign body without tearing the wall ,the foreign body is removed by rough thumb forceps </a:t>
            </a:r>
          </a:p>
          <a:p>
            <a:pPr algn="l" rtl="0">
              <a:buNone/>
            </a:pPr>
            <a:endParaRPr lang="en-US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2400288" cy="5825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Surgical procedure</a:t>
            </a:r>
            <a:endParaRPr lang="ar-IQ" sz="2000" b="1" dirty="0"/>
          </a:p>
        </p:txBody>
      </p:sp>
      <p:pic>
        <p:nvPicPr>
          <p:cNvPr id="6146" name="Picture 2" descr="https://inside.ucumberlands.edu/academics/biology/faculty/kuss/courses/Digestive%20system/Peristalsiscolor.jpg"/>
          <p:cNvPicPr>
            <a:picLocks noChangeAspect="1" noChangeArrowheads="1"/>
          </p:cNvPicPr>
          <p:nvPr/>
        </p:nvPicPr>
        <p:blipFill>
          <a:blip r:embed="rId2"/>
          <a:srcRect l="40741"/>
          <a:stretch>
            <a:fillRect/>
          </a:stretch>
        </p:blipFill>
        <p:spPr bwMode="auto">
          <a:xfrm>
            <a:off x="5286380" y="3071810"/>
            <a:ext cx="3428984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nimally Invasive Resection of Benign Esophageal Lesions -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14686"/>
            <a:ext cx="2786082" cy="3300378"/>
          </a:xfrm>
          <a:prstGeom prst="rect">
            <a:avLst/>
          </a:prstGeom>
          <a:noFill/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214282" y="642918"/>
            <a:ext cx="8429684" cy="3000397"/>
          </a:xfrm>
          <a:prstGeom prst="rect">
            <a:avLst/>
          </a:prstGeom>
        </p:spPr>
        <p:txBody>
          <a:bodyPr vert="horz" lIns="91440" tIns="45720" rIns="91440" bIns="45720" rtlCol="1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wound of the esophageal wall is sutured as the  following patterns A- mucosa is suture alone with cat gut 3-0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 simple interrupted pattern and the knot should be inside the lumen. B- muscular layer of the esophagus is sutured with interrupted  or continuous suture pattern with non absorbable suture material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muscles is sutured with simple continuous pattern with catgut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IQ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-32" y="-24"/>
            <a:ext cx="2400288" cy="5825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Surgical procedure</a:t>
            </a:r>
            <a:endParaRPr lang="ar-IQ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339</Words>
  <Application>Microsoft Office PowerPoint</Application>
  <PresentationFormat>عرض على الشاشة (3:4)‏</PresentationFormat>
  <Paragraphs>46</Paragraphs>
  <Slides>14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سمة Office</vt:lpstr>
      <vt:lpstr>Esophagostomy </vt:lpstr>
      <vt:lpstr>Indication</vt:lpstr>
      <vt:lpstr>الشريحة 3</vt:lpstr>
      <vt:lpstr>operation procedure </vt:lpstr>
      <vt:lpstr>blood vessels of the esophagus </vt:lpstr>
      <vt:lpstr>Surgical procedure</vt:lpstr>
      <vt:lpstr>Surgical procedure</vt:lpstr>
      <vt:lpstr>Surgical procedure</vt:lpstr>
      <vt:lpstr>Surgical procedure</vt:lpstr>
      <vt:lpstr>Surgical procedure</vt:lpstr>
      <vt:lpstr>the structures you found in esophagostomy</vt:lpstr>
      <vt:lpstr>post operative care </vt:lpstr>
      <vt:lpstr>complications:</vt:lpstr>
      <vt:lpstr>الشريحة 14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Esophagostomy</dc:title>
  <dc:creator>dell</dc:creator>
  <cp:lastModifiedBy>dell</cp:lastModifiedBy>
  <cp:revision>18</cp:revision>
  <dcterms:created xsi:type="dcterms:W3CDTF">2021-02-24T00:27:12Z</dcterms:created>
  <dcterms:modified xsi:type="dcterms:W3CDTF">2022-11-03T11:09:23Z</dcterms:modified>
</cp:coreProperties>
</file>